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75" r:id="rId4"/>
    <p:sldId id="276" r:id="rId5"/>
    <p:sldId id="266" r:id="rId6"/>
    <p:sldId id="259" r:id="rId7"/>
    <p:sldId id="272" r:id="rId8"/>
    <p:sldId id="263" r:id="rId9"/>
    <p:sldId id="273" r:id="rId10"/>
    <p:sldId id="274" r:id="rId11"/>
    <p:sldId id="262" r:id="rId12"/>
    <p:sldId id="258" r:id="rId13"/>
    <p:sldId id="267" r:id="rId14"/>
    <p:sldId id="26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4BA4CB0-E6EF-4B50-871F-E163A17EF624}" type="datetimeFigureOut">
              <a:rPr lang="en-CA" smtClean="0"/>
              <a:t>03/07/2019</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28285F0-F6BE-49E1-9CA3-F1993D4C7BFB}" type="slidenum">
              <a:rPr lang="en-CA" smtClean="0"/>
              <a:t>‹#›</a:t>
            </a:fld>
            <a:endParaRPr lang="en-CA"/>
          </a:p>
        </p:txBody>
      </p:sp>
    </p:spTree>
    <p:extLst>
      <p:ext uri="{BB962C8B-B14F-4D97-AF65-F5344CB8AC3E}">
        <p14:creationId xmlns:p14="http://schemas.microsoft.com/office/powerpoint/2010/main" val="7598788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FB47F4-3DC2-4FC0-B276-E2F4B028EDE0}" type="datetimeFigureOut">
              <a:rPr lang="en-CA" smtClean="0"/>
              <a:t>03/07/2019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1798B3-4DC9-4DF4-99FE-7B0A34952295}" type="slidenum">
              <a:rPr lang="en-CA" smtClean="0"/>
              <a:t>‹#›</a:t>
            </a:fld>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FB47F4-3DC2-4FC0-B276-E2F4B028EDE0}" type="datetimeFigureOut">
              <a:rPr lang="en-CA" smtClean="0"/>
              <a:t>03/07/2019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FB47F4-3DC2-4FC0-B276-E2F4B028EDE0}" type="datetimeFigureOut">
              <a:rPr lang="en-CA" smtClean="0"/>
              <a:t>03/07/2019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FB47F4-3DC2-4FC0-B276-E2F4B028EDE0}" type="datetimeFigureOut">
              <a:rPr lang="en-CA" smtClean="0"/>
              <a:t>03/07/2019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FB47F4-3DC2-4FC0-B276-E2F4B028EDE0}" type="datetimeFigureOut">
              <a:rPr lang="en-CA" smtClean="0"/>
              <a:t>03/07/2019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1798B3-4DC9-4DF4-99FE-7B0A34952295}" type="slidenum">
              <a:rPr lang="en-CA" smtClean="0"/>
              <a:t>‹#›</a:t>
            </a:fld>
            <a:endParaRPr lang="en-C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FB47F4-3DC2-4FC0-B276-E2F4B028EDE0}" type="datetimeFigureOut">
              <a:rPr lang="en-CA" smtClean="0"/>
              <a:t>03/07/2019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FB47F4-3DC2-4FC0-B276-E2F4B028EDE0}" type="datetimeFigureOut">
              <a:rPr lang="en-CA" smtClean="0"/>
              <a:t>03/07/2019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91798B3-4DC9-4DF4-99FE-7B0A34952295}" type="slidenum">
              <a:rPr lang="en-CA" smtClean="0"/>
              <a:t>‹#›</a:t>
            </a:fld>
            <a:endParaRPr lang="en-C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FB47F4-3DC2-4FC0-B276-E2F4B028EDE0}" type="datetimeFigureOut">
              <a:rPr lang="en-CA" smtClean="0"/>
              <a:t>03/07/2019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B47F4-3DC2-4FC0-B276-E2F4B028EDE0}" type="datetimeFigureOut">
              <a:rPr lang="en-CA" smtClean="0"/>
              <a:t>03/07/2019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FB47F4-3DC2-4FC0-B276-E2F4B028EDE0}" type="datetimeFigureOut">
              <a:rPr lang="en-CA" smtClean="0"/>
              <a:t>03/07/2019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91798B3-4DC9-4DF4-99FE-7B0A34952295}" type="slidenum">
              <a:rPr lang="en-CA" smtClean="0"/>
              <a:t>‹#›</a:t>
            </a:fld>
            <a:endParaRPr lang="en-C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FB47F4-3DC2-4FC0-B276-E2F4B028EDE0}" type="datetimeFigureOut">
              <a:rPr lang="en-CA" smtClean="0"/>
              <a:t>03/07/2019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3FB47F4-3DC2-4FC0-B276-E2F4B028EDE0}" type="datetimeFigureOut">
              <a:rPr lang="en-CA" smtClean="0"/>
              <a:t>03/07/2019</a:t>
            </a:fld>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91798B3-4DC9-4DF4-99FE-7B0A34952295}"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ennisfm@hot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anthony.dsouza@sympatico.c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alex@epcc.c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alex@epcc.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marioduguay.kofc@gmail.com" TargetMode="Externa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alexschadenberg@on.aib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joemathewskofc@gmail.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joemathewskofc@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2"/>
            <a:ext cx="7848600" cy="1656184"/>
          </a:xfrm>
        </p:spPr>
        <p:txBody>
          <a:bodyPr/>
          <a:lstStyle/>
          <a:p>
            <a:r>
              <a:rPr lang="en-CA" dirty="0">
                <a:solidFill>
                  <a:srgbClr val="FF0000"/>
                </a:solidFill>
              </a:rPr>
              <a:t>Life PROGRAMS </a:t>
            </a:r>
            <a:br>
              <a:rPr lang="en-CA" dirty="0">
                <a:solidFill>
                  <a:srgbClr val="FF0000"/>
                </a:solidFill>
              </a:rPr>
            </a:br>
            <a:r>
              <a:rPr lang="en-CA" dirty="0">
                <a:solidFill>
                  <a:srgbClr val="FF0000"/>
                </a:solidFill>
              </a:rPr>
              <a:t>2019 - 2020</a:t>
            </a:r>
          </a:p>
        </p:txBody>
      </p:sp>
      <p:sp>
        <p:nvSpPr>
          <p:cNvPr id="3" name="Subtitle 2"/>
          <p:cNvSpPr>
            <a:spLocks noGrp="1"/>
          </p:cNvSpPr>
          <p:nvPr>
            <p:ph type="subTitle" idx="1"/>
          </p:nvPr>
        </p:nvSpPr>
        <p:spPr>
          <a:xfrm>
            <a:off x="685800" y="3505200"/>
            <a:ext cx="7990656" cy="2948136"/>
          </a:xfrm>
        </p:spPr>
        <p:txBody>
          <a:bodyPr>
            <a:noAutofit/>
          </a:bodyPr>
          <a:lstStyle/>
          <a:p>
            <a:r>
              <a:rPr lang="en-CA" sz="3200" dirty="0">
                <a:solidFill>
                  <a:srgbClr val="FF0000"/>
                </a:solidFill>
                <a:latin typeface="Times New Roman" panose="02020603050405020304" pitchFamily="18" charset="0"/>
                <a:cs typeface="Times New Roman" panose="02020603050405020304" pitchFamily="18" charset="0"/>
              </a:rPr>
              <a:t>Brother Alex </a:t>
            </a:r>
            <a:r>
              <a:rPr lang="en-CA" sz="3200" dirty="0" err="1">
                <a:solidFill>
                  <a:srgbClr val="FF0000"/>
                </a:solidFill>
                <a:latin typeface="Times New Roman" panose="02020603050405020304" pitchFamily="18" charset="0"/>
                <a:cs typeface="Times New Roman" panose="02020603050405020304" pitchFamily="18" charset="0"/>
              </a:rPr>
              <a:t>Schadenberg</a:t>
            </a:r>
            <a:endParaRPr lang="en-CA" sz="3200" dirty="0">
              <a:solidFill>
                <a:srgbClr val="FF0000"/>
              </a:solidFill>
              <a:latin typeface="Times New Roman" panose="02020603050405020304" pitchFamily="18" charset="0"/>
              <a:cs typeface="Times New Roman" panose="02020603050405020304" pitchFamily="18" charset="0"/>
            </a:endParaRPr>
          </a:p>
          <a:p>
            <a:r>
              <a:rPr lang="en-CA" sz="3200" dirty="0">
                <a:solidFill>
                  <a:srgbClr val="FF0000"/>
                </a:solidFill>
                <a:latin typeface="Times New Roman" panose="02020603050405020304" pitchFamily="18" charset="0"/>
                <a:cs typeface="Times New Roman" panose="02020603050405020304" pitchFamily="18" charset="0"/>
              </a:rPr>
              <a:t>Life Director</a:t>
            </a:r>
          </a:p>
          <a:p>
            <a:r>
              <a:rPr lang="en-CA" sz="3200" dirty="0">
                <a:solidFill>
                  <a:srgbClr val="FF0000"/>
                </a:solidFill>
                <a:latin typeface="Times New Roman" panose="02020603050405020304" pitchFamily="18" charset="0"/>
                <a:cs typeface="Times New Roman" panose="02020603050405020304" pitchFamily="18" charset="0"/>
              </a:rPr>
              <a:t>Knights of Columbus Ontario State Council</a:t>
            </a:r>
          </a:p>
          <a:p>
            <a:r>
              <a:rPr lang="en-CA" sz="3200" dirty="0">
                <a:solidFill>
                  <a:srgbClr val="FF0000"/>
                </a:solidFill>
                <a:latin typeface="Times New Roman" panose="02020603050405020304" pitchFamily="18" charset="0"/>
                <a:cs typeface="Times New Roman" panose="02020603050405020304" pitchFamily="18" charset="0"/>
              </a:rPr>
              <a:t>alex@epcc.ca</a:t>
            </a:r>
          </a:p>
          <a:p>
            <a:r>
              <a:rPr lang="en-CA" sz="3200" dirty="0">
                <a:solidFill>
                  <a:srgbClr val="FF0000"/>
                </a:solidFill>
                <a:latin typeface="Times New Roman" panose="02020603050405020304" pitchFamily="18" charset="0"/>
                <a:cs typeface="Times New Roman" panose="02020603050405020304" pitchFamily="18" charset="0"/>
              </a:rPr>
              <a:t>519-851-1434 (cell)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111508"/>
            <a:ext cx="2486398" cy="3362435"/>
          </a:xfrm>
          <a:prstGeom prst="rect">
            <a:avLst/>
          </a:prstGeom>
        </p:spPr>
      </p:pic>
    </p:spTree>
    <p:extLst>
      <p:ext uri="{BB962C8B-B14F-4D97-AF65-F5344CB8AC3E}">
        <p14:creationId xmlns:p14="http://schemas.microsoft.com/office/powerpoint/2010/main" val="1867139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Pregnancy Center Support</a:t>
            </a:r>
          </a:p>
        </p:txBody>
      </p:sp>
      <p:sp>
        <p:nvSpPr>
          <p:cNvPr id="3" name="Content Placeholder 2"/>
          <p:cNvSpPr>
            <a:spLocks noGrp="1"/>
          </p:cNvSpPr>
          <p:nvPr>
            <p:ph idx="1"/>
          </p:nvPr>
        </p:nvSpPr>
        <p:spPr/>
        <p:txBody>
          <a:bodyPr/>
          <a:lstStyle/>
          <a:p>
            <a:r>
              <a:rPr lang="en-CA" dirty="0">
                <a:latin typeface="Times New Roman" panose="02020603050405020304" pitchFamily="18" charset="0"/>
                <a:cs typeface="Times New Roman" panose="02020603050405020304" pitchFamily="18" charset="0"/>
              </a:rPr>
              <a:t>Paul Crawford (Chairman)</a:t>
            </a:r>
          </a:p>
          <a:p>
            <a:r>
              <a:rPr lang="en-CA" dirty="0">
                <a:latin typeface="Times New Roman" panose="02020603050405020304" pitchFamily="18" charset="0"/>
                <a:cs typeface="Times New Roman" panose="02020603050405020304" pitchFamily="18" charset="0"/>
              </a:rPr>
              <a:t>Changing hearts and minds about abortion by showing that the Knights of Columbus loves both mother and child before and after birth. </a:t>
            </a:r>
          </a:p>
          <a:p>
            <a:r>
              <a:rPr lang="en-CA" dirty="0">
                <a:latin typeface="Times New Roman" panose="02020603050405020304" pitchFamily="18" charset="0"/>
                <a:cs typeface="Times New Roman" panose="02020603050405020304" pitchFamily="18" charset="0"/>
              </a:rPr>
              <a:t>Councils can provide material, financial, labor and other support to pro-life pregnancy centers that help women during pregnancy and following the birth of their newborn children.</a:t>
            </a:r>
          </a:p>
          <a:p>
            <a:r>
              <a:rPr lang="en-CA" dirty="0">
                <a:latin typeface="Times New Roman" panose="02020603050405020304" pitchFamily="18" charset="0"/>
                <a:cs typeface="Times New Roman" panose="02020603050405020304" pitchFamily="18" charset="0"/>
              </a:rPr>
              <a:t>There are Crisis Pregnancy Centers (CPC) and Birthright throughout Ontario. For instance, in Toronto there are several services including Aid to Women which operates next door to the abortion killing Center.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6200" y="369305"/>
            <a:ext cx="1447800" cy="1432560"/>
          </a:xfrm>
          <a:prstGeom prst="rect">
            <a:avLst/>
          </a:prstGeom>
        </p:spPr>
      </p:pic>
    </p:spTree>
    <p:extLst>
      <p:ext uri="{BB962C8B-B14F-4D97-AF65-F5344CB8AC3E}">
        <p14:creationId xmlns:p14="http://schemas.microsoft.com/office/powerpoint/2010/main" val="199989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864096"/>
          </a:xfrm>
        </p:spPr>
        <p:txBody>
          <a:bodyPr>
            <a:normAutofit/>
          </a:bodyPr>
          <a:lstStyle/>
          <a:p>
            <a:r>
              <a:rPr lang="en-CA" dirty="0">
                <a:solidFill>
                  <a:srgbClr val="FF0000"/>
                </a:solidFill>
              </a:rPr>
              <a:t>Silver Rose</a:t>
            </a:r>
          </a:p>
        </p:txBody>
      </p:sp>
      <p:sp>
        <p:nvSpPr>
          <p:cNvPr id="3" name="Content Placeholder 2"/>
          <p:cNvSpPr>
            <a:spLocks noGrp="1"/>
          </p:cNvSpPr>
          <p:nvPr>
            <p:ph idx="1"/>
          </p:nvPr>
        </p:nvSpPr>
        <p:spPr>
          <a:xfrm>
            <a:off x="457200" y="1700808"/>
            <a:ext cx="8229600" cy="4776192"/>
          </a:xfrm>
        </p:spPr>
        <p:txBody>
          <a:bodyPr>
            <a:noAutofit/>
          </a:bodyPr>
          <a:lstStyle/>
          <a:p>
            <a:r>
              <a:rPr lang="en-CA" sz="2600" dirty="0">
                <a:latin typeface="Times New Roman" panose="02020603050405020304" pitchFamily="18" charset="0"/>
                <a:cs typeface="Times New Roman" panose="02020603050405020304" pitchFamily="18" charset="0"/>
              </a:rPr>
              <a:t>Dennis Mailloux (Chairman) </a:t>
            </a:r>
            <a:r>
              <a:rPr lang="en-CA" sz="2600" dirty="0">
                <a:latin typeface="Times New Roman" panose="02020603050405020304" pitchFamily="18" charset="0"/>
                <a:cs typeface="Times New Roman" panose="02020603050405020304" pitchFamily="18" charset="0"/>
                <a:hlinkClick r:id="rId2"/>
              </a:rPr>
              <a:t>dennisfm@hotmail.com</a:t>
            </a:r>
            <a:endParaRPr lang="en-CA" sz="2600" dirty="0">
              <a:latin typeface="Times New Roman" panose="02020603050405020304" pitchFamily="18" charset="0"/>
              <a:cs typeface="Times New Roman" panose="02020603050405020304" pitchFamily="18" charset="0"/>
            </a:endParaRPr>
          </a:p>
          <a:p>
            <a:r>
              <a:rPr lang="en-CA" sz="2600" dirty="0">
                <a:latin typeface="Times New Roman" panose="02020603050405020304" pitchFamily="18" charset="0"/>
                <a:cs typeface="Times New Roman" panose="02020603050405020304" pitchFamily="18" charset="0"/>
              </a:rPr>
              <a:t>The Silver Rose is a special program that the Knights on Bikes are committed to in Ontario.</a:t>
            </a:r>
          </a:p>
          <a:p>
            <a:r>
              <a:rPr lang="en-CA" sz="2600" dirty="0">
                <a:latin typeface="Times New Roman" panose="02020603050405020304" pitchFamily="18" charset="0"/>
                <a:cs typeface="Times New Roman" panose="02020603050405020304" pitchFamily="18" charset="0"/>
              </a:rPr>
              <a:t>The Silver Rose program demonstrates the unity between Knights of Columbus in Canada, the United States and Mexico, through a series of prayer services promoting the dignity of all human life and honoring Our Lady.</a:t>
            </a:r>
          </a:p>
          <a:p>
            <a:r>
              <a:rPr lang="en-CA" sz="2600" dirty="0">
                <a:latin typeface="Times New Roman" panose="02020603050405020304" pitchFamily="18" charset="0"/>
                <a:cs typeface="Times New Roman" panose="02020603050405020304" pitchFamily="18" charset="0"/>
              </a:rPr>
              <a:t>Dennis is scheduling the Silver Rose throughout Ontario.</a:t>
            </a:r>
          </a:p>
          <a:p>
            <a:pPr marL="0" indent="0">
              <a:buNone/>
            </a:pPr>
            <a:endParaRPr lang="en-CA" sz="2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404664"/>
            <a:ext cx="1447800" cy="1432560"/>
          </a:xfrm>
          <a:prstGeom prst="rect">
            <a:avLst/>
          </a:prstGeom>
        </p:spPr>
      </p:pic>
    </p:spTree>
    <p:extLst>
      <p:ext uri="{BB962C8B-B14F-4D97-AF65-F5344CB8AC3E}">
        <p14:creationId xmlns:p14="http://schemas.microsoft.com/office/powerpoint/2010/main" val="4029616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Roses for Life</a:t>
            </a:r>
          </a:p>
        </p:txBody>
      </p:sp>
      <p:sp>
        <p:nvSpPr>
          <p:cNvPr id="3" name="Content Placeholder 2"/>
          <p:cNvSpPr>
            <a:spLocks noGrp="1"/>
          </p:cNvSpPr>
          <p:nvPr>
            <p:ph idx="1"/>
          </p:nvPr>
        </p:nvSpPr>
        <p:spPr>
          <a:xfrm>
            <a:off x="457200" y="1628800"/>
            <a:ext cx="8363272" cy="4680520"/>
          </a:xfrm>
        </p:spPr>
        <p:txBody>
          <a:bodyPr>
            <a:normAutofit/>
          </a:bodyPr>
          <a:lstStyle/>
          <a:p>
            <a:pPr marL="0" indent="0">
              <a:buNone/>
            </a:pPr>
            <a:r>
              <a:rPr lang="en-CA" sz="2600" dirty="0">
                <a:latin typeface="Times New Roman" panose="02020603050405020304" pitchFamily="18" charset="0"/>
                <a:cs typeface="Times New Roman" panose="02020603050405020304" pitchFamily="18" charset="0"/>
              </a:rPr>
              <a:t>Anthony D’Souza (Chairman) </a:t>
            </a:r>
            <a:r>
              <a:rPr lang="en-CA" sz="2600" dirty="0">
                <a:latin typeface="Times New Roman" panose="02020603050405020304" pitchFamily="18" charset="0"/>
                <a:cs typeface="Times New Roman" panose="02020603050405020304" pitchFamily="18" charset="0"/>
                <a:hlinkClick r:id="rId2"/>
              </a:rPr>
              <a:t>anthony.dsouza@sympatico.ca</a:t>
            </a:r>
            <a:endParaRPr lang="en-CA" sz="2600" dirty="0">
              <a:latin typeface="Times New Roman" panose="02020603050405020304" pitchFamily="18" charset="0"/>
              <a:cs typeface="Times New Roman" panose="02020603050405020304" pitchFamily="18" charset="0"/>
            </a:endParaRPr>
          </a:p>
          <a:p>
            <a:r>
              <a:rPr lang="en-CA" sz="2600" dirty="0">
                <a:latin typeface="Times New Roman" panose="02020603050405020304" pitchFamily="18" charset="0"/>
                <a:cs typeface="Times New Roman" panose="02020603050405020304" pitchFamily="18" charset="0"/>
              </a:rPr>
              <a:t>The Roses for Life program is an easy and effective program for supporting local or other pro-life activities.</a:t>
            </a:r>
          </a:p>
          <a:p>
            <a:r>
              <a:rPr lang="en-CA" sz="2600" dirty="0">
                <a:latin typeface="Times New Roman" panose="02020603050405020304" pitchFamily="18" charset="0"/>
                <a:cs typeface="Times New Roman" panose="02020603050405020304" pitchFamily="18" charset="0"/>
              </a:rPr>
              <a:t>If your councils are successfully with the Roses for Life program on Mother’s Day, they should continue.</a:t>
            </a:r>
          </a:p>
          <a:p>
            <a:r>
              <a:rPr lang="en-CA" sz="2600" dirty="0">
                <a:latin typeface="Times New Roman" panose="02020603050405020304" pitchFamily="18" charset="0"/>
                <a:cs typeface="Times New Roman" panose="02020603050405020304" pitchFamily="18" charset="0"/>
              </a:rPr>
              <a:t>In order to encourage more participation </a:t>
            </a:r>
            <a:r>
              <a:rPr lang="en-CA" sz="2600" b="1" dirty="0">
                <a:solidFill>
                  <a:srgbClr val="FF0000"/>
                </a:solidFill>
                <a:latin typeface="Times New Roman" panose="02020603050405020304" pitchFamily="18" charset="0"/>
                <a:cs typeface="Times New Roman" panose="02020603050405020304" pitchFamily="18" charset="0"/>
              </a:rPr>
              <a:t>we encourage councils that do not participate in the Roses for Life program to do it on Life Chain weekend</a:t>
            </a:r>
            <a:r>
              <a:rPr lang="en-CA" sz="2600" dirty="0">
                <a:latin typeface="Times New Roman" panose="02020603050405020304" pitchFamily="18" charset="0"/>
                <a:cs typeface="Times New Roman" panose="02020603050405020304" pitchFamily="18" charset="0"/>
              </a:rPr>
              <a:t>.</a:t>
            </a:r>
          </a:p>
          <a:p>
            <a:r>
              <a:rPr lang="en-CA" sz="2600" b="1" dirty="0">
                <a:solidFill>
                  <a:srgbClr val="FF0000"/>
                </a:solidFill>
                <a:latin typeface="Times New Roman" panose="02020603050405020304" pitchFamily="18" charset="0"/>
                <a:cs typeface="Times New Roman" panose="02020603050405020304" pitchFamily="18" charset="0"/>
              </a:rPr>
              <a:t>In 2019 the Life Chain Sunday is October 7, 2019</a:t>
            </a:r>
            <a:r>
              <a:rPr lang="en-CA" sz="2600" dirty="0">
                <a:latin typeface="Times New Roman" panose="02020603050405020304" pitchFamily="18" charset="0"/>
                <a:cs typeface="Times New Roman" panose="02020603050405020304" pitchFamily="18" charset="0"/>
              </a:rPr>
              <a:t>.</a:t>
            </a:r>
          </a:p>
          <a:p>
            <a:r>
              <a:rPr lang="en-CA" sz="2600" dirty="0">
                <a:latin typeface="Times New Roman" panose="02020603050405020304" pitchFamily="18" charset="0"/>
                <a:cs typeface="Times New Roman" panose="02020603050405020304" pitchFamily="18" charset="0"/>
              </a:rPr>
              <a:t>It is our goal to increase participation in this program.</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4267" y="332656"/>
            <a:ext cx="1447800" cy="1432560"/>
          </a:xfrm>
          <a:prstGeom prst="rect">
            <a:avLst/>
          </a:prstGeom>
        </p:spPr>
      </p:pic>
    </p:spTree>
    <p:extLst>
      <p:ext uri="{BB962C8B-B14F-4D97-AF65-F5344CB8AC3E}">
        <p14:creationId xmlns:p14="http://schemas.microsoft.com/office/powerpoint/2010/main" val="2527183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Pro-Life Sunday, June 21, 2020</a:t>
            </a:r>
          </a:p>
        </p:txBody>
      </p:sp>
      <p:sp>
        <p:nvSpPr>
          <p:cNvPr id="3" name="Content Placeholder 2"/>
          <p:cNvSpPr>
            <a:spLocks noGrp="1"/>
          </p:cNvSpPr>
          <p:nvPr>
            <p:ph idx="1"/>
          </p:nvPr>
        </p:nvSpPr>
        <p:spPr/>
        <p:txBody>
          <a:bodyPr>
            <a:normAutofit/>
          </a:bodyPr>
          <a:lstStyle/>
          <a:p>
            <a:r>
              <a:rPr lang="en-CA" sz="2600" dirty="0">
                <a:latin typeface="Times New Roman" panose="02020603050405020304" pitchFamily="18" charset="0"/>
                <a:cs typeface="Times New Roman" panose="02020603050405020304" pitchFamily="18" charset="0"/>
              </a:rPr>
              <a:t>Alex Schadenberg (</a:t>
            </a:r>
            <a:r>
              <a:rPr lang="en-CA" sz="2600" dirty="0" err="1">
                <a:latin typeface="Times New Roman" panose="02020603050405020304" pitchFamily="18" charset="0"/>
                <a:cs typeface="Times New Roman" panose="02020603050405020304" pitchFamily="18" charset="0"/>
              </a:rPr>
              <a:t>hairman</a:t>
            </a:r>
            <a:r>
              <a:rPr lang="en-CA" sz="2600" dirty="0">
                <a:latin typeface="Times New Roman" panose="02020603050405020304" pitchFamily="18" charset="0"/>
                <a:cs typeface="Times New Roman" panose="02020603050405020304" pitchFamily="18" charset="0"/>
              </a:rPr>
              <a:t> 519-851-1434 </a:t>
            </a:r>
            <a:r>
              <a:rPr lang="en-CA" sz="2600" dirty="0">
                <a:latin typeface="Times New Roman" panose="02020603050405020304" pitchFamily="18" charset="0"/>
                <a:cs typeface="Times New Roman" panose="02020603050405020304" pitchFamily="18" charset="0"/>
                <a:hlinkClick r:id="rId2"/>
              </a:rPr>
              <a:t>alex@epcc.ca</a:t>
            </a:r>
            <a:endParaRPr lang="en-CA" sz="2600" dirty="0">
              <a:latin typeface="Times New Roman" panose="02020603050405020304" pitchFamily="18" charset="0"/>
              <a:cs typeface="Times New Roman" panose="02020603050405020304" pitchFamily="18" charset="0"/>
            </a:endParaRPr>
          </a:p>
          <a:p>
            <a:r>
              <a:rPr lang="en-CA" sz="2600" dirty="0">
                <a:latin typeface="Times New Roman" panose="02020603050405020304" pitchFamily="18" charset="0"/>
                <a:cs typeface="Times New Roman" panose="02020603050405020304" pitchFamily="18" charset="0"/>
              </a:rPr>
              <a:t>We are planning to have our first Knights of Columbus </a:t>
            </a:r>
            <a:r>
              <a:rPr lang="en-CA" sz="2600" dirty="0">
                <a:solidFill>
                  <a:srgbClr val="FF0000"/>
                </a:solidFill>
                <a:latin typeface="Times New Roman" panose="02020603050405020304" pitchFamily="18" charset="0"/>
                <a:cs typeface="Times New Roman" panose="02020603050405020304" pitchFamily="18" charset="0"/>
              </a:rPr>
              <a:t>Pro-Life Sunday </a:t>
            </a:r>
            <a:r>
              <a:rPr lang="en-CA" sz="2600" dirty="0">
                <a:latin typeface="Times New Roman" panose="02020603050405020304" pitchFamily="18" charset="0"/>
                <a:cs typeface="Times New Roman" panose="02020603050405020304" pitchFamily="18" charset="0"/>
              </a:rPr>
              <a:t>on </a:t>
            </a:r>
            <a:r>
              <a:rPr lang="en-CA" sz="2600" b="1" dirty="0">
                <a:solidFill>
                  <a:srgbClr val="FF0000"/>
                </a:solidFill>
                <a:latin typeface="Times New Roman" panose="02020603050405020304" pitchFamily="18" charset="0"/>
                <a:cs typeface="Times New Roman" panose="02020603050405020304" pitchFamily="18" charset="0"/>
              </a:rPr>
              <a:t>Father’s Day – June 21, 2020</a:t>
            </a:r>
            <a:r>
              <a:rPr lang="en-CA" sz="2600" dirty="0">
                <a:latin typeface="Times New Roman" panose="02020603050405020304" pitchFamily="18" charset="0"/>
                <a:cs typeface="Times New Roman" panose="02020603050405020304" pitchFamily="18" charset="0"/>
              </a:rPr>
              <a:t>.</a:t>
            </a:r>
          </a:p>
          <a:p>
            <a:r>
              <a:rPr lang="en-CA" sz="2600" dirty="0">
                <a:latin typeface="Times New Roman" panose="02020603050405020304" pitchFamily="18" charset="0"/>
                <a:cs typeface="Times New Roman" panose="02020603050405020304" pitchFamily="18" charset="0"/>
              </a:rPr>
              <a:t>Councils need to ask their parish priest permission to insert the bulletin insert. The number of pamphlets should be  based on the number of Sunday bulletins.</a:t>
            </a:r>
          </a:p>
          <a:p>
            <a:r>
              <a:rPr lang="en-CA" sz="2600" dirty="0">
                <a:latin typeface="Times New Roman" panose="02020603050405020304" pitchFamily="18" charset="0"/>
                <a:cs typeface="Times New Roman" panose="02020603050405020304" pitchFamily="18" charset="0"/>
              </a:rPr>
              <a:t>A few Diocese have a Pro-Life Sunday. For those Diocese, please help the local initiative.</a:t>
            </a:r>
          </a:p>
          <a:p>
            <a:r>
              <a:rPr lang="en-CA" sz="2600" dirty="0">
                <a:latin typeface="Times New Roman" panose="02020603050405020304" pitchFamily="18" charset="0"/>
                <a:cs typeface="Times New Roman" panose="02020603050405020304" pitchFamily="18" charset="0"/>
              </a:rPr>
              <a:t>The theme of the bulleting insert in 2020 will be Caring for and being with our Seniors.</a:t>
            </a:r>
          </a:p>
          <a:p>
            <a:endParaRPr lang="en-CA" sz="2600" dirty="0">
              <a:latin typeface="Times New Roman" panose="02020603050405020304" pitchFamily="18" charset="0"/>
              <a:cs typeface="Times New Roman" panose="02020603050405020304" pitchFamily="18" charset="0"/>
            </a:endParaRPr>
          </a:p>
          <a:p>
            <a:endParaRPr lang="en-CA" sz="2600" dirty="0">
              <a:latin typeface="Times New Roman" panose="02020603050405020304" pitchFamily="18" charset="0"/>
              <a:cs typeface="Times New Roman" panose="02020603050405020304" pitchFamily="18" charset="0"/>
            </a:endParaRPr>
          </a:p>
          <a:p>
            <a:endParaRPr lang="en-CA" sz="2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332656"/>
            <a:ext cx="1447800" cy="1432560"/>
          </a:xfrm>
          <a:prstGeom prst="rect">
            <a:avLst/>
          </a:prstGeom>
        </p:spPr>
      </p:pic>
    </p:spTree>
    <p:extLst>
      <p:ext uri="{BB962C8B-B14F-4D97-AF65-F5344CB8AC3E}">
        <p14:creationId xmlns:p14="http://schemas.microsoft.com/office/powerpoint/2010/main" val="3176648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solidFill>
                  <a:srgbClr val="FF0000"/>
                </a:solidFill>
              </a:rPr>
              <a:t>Life Matters Newsletter.</a:t>
            </a:r>
          </a:p>
        </p:txBody>
      </p:sp>
      <p:sp>
        <p:nvSpPr>
          <p:cNvPr id="3" name="Content Placeholder 2"/>
          <p:cNvSpPr>
            <a:spLocks noGrp="1"/>
          </p:cNvSpPr>
          <p:nvPr>
            <p:ph idx="1"/>
          </p:nvPr>
        </p:nvSpPr>
        <p:spPr>
          <a:xfrm>
            <a:off x="457200" y="1700808"/>
            <a:ext cx="8229600" cy="4776192"/>
          </a:xfrm>
        </p:spPr>
        <p:txBody>
          <a:bodyPr/>
          <a:lstStyle/>
          <a:p>
            <a:r>
              <a:rPr lang="en-CA" sz="2600" dirty="0">
                <a:latin typeface="Times New Roman" panose="02020603050405020304" pitchFamily="18" charset="0"/>
                <a:cs typeface="Times New Roman" panose="02020603050405020304" pitchFamily="18" charset="0"/>
              </a:rPr>
              <a:t>Life Director at: </a:t>
            </a:r>
            <a:r>
              <a:rPr lang="en-CA" sz="2600" dirty="0">
                <a:latin typeface="Times New Roman" panose="02020603050405020304" pitchFamily="18" charset="0"/>
                <a:cs typeface="Times New Roman" panose="02020603050405020304" pitchFamily="18" charset="0"/>
                <a:hlinkClick r:id="rId2"/>
              </a:rPr>
              <a:t>alex@epcc.ca</a:t>
            </a:r>
            <a:r>
              <a:rPr lang="en-CA" sz="2600" dirty="0">
                <a:latin typeface="Times New Roman" panose="02020603050405020304" pitchFamily="18" charset="0"/>
                <a:cs typeface="Times New Roman" panose="02020603050405020304" pitchFamily="18" charset="0"/>
              </a:rPr>
              <a:t>, 519-851-1434</a:t>
            </a:r>
          </a:p>
          <a:p>
            <a:r>
              <a:rPr lang="en-CA" sz="2600" dirty="0">
                <a:latin typeface="Times New Roman" panose="02020603050405020304" pitchFamily="18" charset="0"/>
                <a:cs typeface="Times New Roman" panose="02020603050405020304" pitchFamily="18" charset="0"/>
              </a:rPr>
              <a:t>Last year we produced and distributed three Life Matters bulletins. We will be doing the same this fraternal year.</a:t>
            </a:r>
          </a:p>
          <a:p>
            <a:r>
              <a:rPr lang="en-CA" sz="2600" dirty="0">
                <a:latin typeface="Times New Roman" panose="02020603050405020304" pitchFamily="18" charset="0"/>
                <a:cs typeface="Times New Roman" panose="02020603050405020304" pitchFamily="18" charset="0"/>
              </a:rPr>
              <a:t>The Life Matters newsletter publishes Life updates and information and includes articles from the Priests for Life and Sisters for Life.</a:t>
            </a:r>
          </a:p>
          <a:p>
            <a:r>
              <a:rPr lang="en-CA" sz="2600" dirty="0">
                <a:latin typeface="Times New Roman" panose="02020603050405020304" pitchFamily="18" charset="0"/>
                <a:cs typeface="Times New Roman" panose="02020603050405020304" pitchFamily="18" charset="0"/>
              </a:rPr>
              <a:t>We also want articles from Districts and Councils concerning local and regional events or interests.</a:t>
            </a:r>
          </a:p>
          <a:p>
            <a:r>
              <a:rPr lang="en-CA" sz="2600" dirty="0">
                <a:latin typeface="Times New Roman" panose="02020603050405020304" pitchFamily="18" charset="0"/>
                <a:cs typeface="Times New Roman" panose="02020603050405020304" pitchFamily="18" charset="0"/>
              </a:rPr>
              <a:t>Submit articles to Alex Schadenberg </a:t>
            </a:r>
          </a:p>
          <a:p>
            <a:pPr marL="0" indent="0">
              <a:buNone/>
            </a:pPr>
            <a:endParaRPr lang="en-CA" dirty="0"/>
          </a:p>
          <a:p>
            <a:pPr marL="0" indent="0">
              <a:buNone/>
            </a:pPr>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2901" y="379198"/>
            <a:ext cx="1447800" cy="1432560"/>
          </a:xfrm>
          <a:prstGeom prst="rect">
            <a:avLst/>
          </a:prstGeom>
        </p:spPr>
      </p:pic>
    </p:spTree>
    <p:extLst>
      <p:ext uri="{BB962C8B-B14F-4D97-AF65-F5344CB8AC3E}">
        <p14:creationId xmlns:p14="http://schemas.microsoft.com/office/powerpoint/2010/main" val="416672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Life Director – Alex Schadenberg</a:t>
            </a:r>
          </a:p>
        </p:txBody>
      </p:sp>
      <p:sp>
        <p:nvSpPr>
          <p:cNvPr id="3" name="Content Placeholder 2"/>
          <p:cNvSpPr>
            <a:spLocks noGrp="1"/>
          </p:cNvSpPr>
          <p:nvPr>
            <p:ph idx="1"/>
          </p:nvPr>
        </p:nvSpPr>
        <p:spPr>
          <a:xfrm>
            <a:off x="395536" y="1600200"/>
            <a:ext cx="8064896" cy="4876800"/>
          </a:xfrm>
        </p:spPr>
        <p:txBody>
          <a:bodyPr>
            <a:normAutofit/>
          </a:bodyPr>
          <a:lstStyle/>
          <a:p>
            <a:r>
              <a:rPr lang="en-CA" sz="2600" dirty="0">
                <a:latin typeface="Times New Roman" panose="02020603050405020304" pitchFamily="18" charset="0"/>
                <a:cs typeface="Times New Roman" panose="02020603050405020304" pitchFamily="18" charset="0"/>
              </a:rPr>
              <a:t>The Life theme for the next two years is </a:t>
            </a:r>
            <a:r>
              <a:rPr lang="en-CA" sz="2600" b="1" u="sng" dirty="0">
                <a:solidFill>
                  <a:srgbClr val="00B050"/>
                </a:solidFill>
                <a:latin typeface="Times New Roman" panose="02020603050405020304" pitchFamily="18" charset="0"/>
                <a:cs typeface="Times New Roman" panose="02020603050405020304" pitchFamily="18" charset="0"/>
              </a:rPr>
              <a:t>caring for others, especially our Seniors and Widows</a:t>
            </a:r>
            <a:r>
              <a:rPr lang="en-CA" sz="2600" dirty="0">
                <a:latin typeface="Times New Roman" panose="02020603050405020304" pitchFamily="18" charset="0"/>
                <a:cs typeface="Times New Roman" panose="02020603050405020304" pitchFamily="18" charset="0"/>
              </a:rPr>
              <a:t>.</a:t>
            </a:r>
          </a:p>
          <a:p>
            <a:r>
              <a:rPr lang="en-CA" sz="2600" dirty="0">
                <a:solidFill>
                  <a:srgbClr val="FF0000"/>
                </a:solidFill>
                <a:latin typeface="Times New Roman" panose="02020603050405020304" pitchFamily="18" charset="0"/>
                <a:cs typeface="Times New Roman" panose="02020603050405020304" pitchFamily="18" charset="0"/>
              </a:rPr>
              <a:t>Life</a:t>
            </a:r>
            <a:r>
              <a:rPr lang="en-CA" sz="2600" dirty="0">
                <a:solidFill>
                  <a:schemeClr val="tx2"/>
                </a:solidFill>
                <a:latin typeface="Times New Roman" panose="02020603050405020304" pitchFamily="18" charset="0"/>
                <a:cs typeface="Times New Roman" panose="02020603050405020304" pitchFamily="18" charset="0"/>
              </a:rPr>
              <a:t> </a:t>
            </a:r>
            <a:r>
              <a:rPr lang="en-CA" sz="2600" dirty="0">
                <a:solidFill>
                  <a:srgbClr val="FF0000"/>
                </a:solidFill>
                <a:latin typeface="Times New Roman" panose="02020603050405020304" pitchFamily="18" charset="0"/>
                <a:cs typeface="Times New Roman" panose="02020603050405020304" pitchFamily="18" charset="0"/>
              </a:rPr>
              <a:t>Programs</a:t>
            </a:r>
            <a:r>
              <a:rPr lang="en-CA" sz="2600" dirty="0">
                <a:solidFill>
                  <a:schemeClr val="tx2"/>
                </a:solidFill>
                <a:latin typeface="Times New Roman" panose="02020603050405020304" pitchFamily="18" charset="0"/>
                <a:cs typeface="Times New Roman" panose="02020603050405020304" pitchFamily="18" charset="0"/>
              </a:rPr>
              <a:t>: </a:t>
            </a:r>
            <a:r>
              <a:rPr lang="en-CA" sz="2600" dirty="0">
                <a:latin typeface="Times New Roman" panose="02020603050405020304" pitchFamily="18" charset="0"/>
                <a:cs typeface="Times New Roman" panose="02020603050405020304" pitchFamily="18" charset="0"/>
              </a:rPr>
              <a:t>Novena for Life </a:t>
            </a:r>
            <a:r>
              <a:rPr lang="en-CA" sz="2600" dirty="0">
                <a:solidFill>
                  <a:schemeClr val="tx2"/>
                </a:solidFill>
                <a:latin typeface="Times New Roman" panose="02020603050405020304" pitchFamily="18" charset="0"/>
                <a:cs typeface="Times New Roman" panose="02020603050405020304" pitchFamily="18" charset="0"/>
              </a:rPr>
              <a:t>(Required Program), </a:t>
            </a:r>
            <a:r>
              <a:rPr lang="en-CA" sz="2600" dirty="0">
                <a:latin typeface="Times New Roman" panose="02020603050405020304" pitchFamily="18" charset="0"/>
                <a:cs typeface="Times New Roman" panose="02020603050405020304" pitchFamily="18" charset="0"/>
              </a:rPr>
              <a:t>March for Life </a:t>
            </a:r>
            <a:r>
              <a:rPr lang="en-CA" sz="2600" dirty="0">
                <a:solidFill>
                  <a:schemeClr val="tx2"/>
                </a:solidFill>
                <a:latin typeface="Times New Roman" panose="02020603050405020304" pitchFamily="18" charset="0"/>
                <a:cs typeface="Times New Roman" panose="02020603050405020304" pitchFamily="18" charset="0"/>
              </a:rPr>
              <a:t>(featured), </a:t>
            </a:r>
            <a:r>
              <a:rPr lang="en-CA" sz="2600" dirty="0">
                <a:latin typeface="Times New Roman" panose="02020603050405020304" pitchFamily="18" charset="0"/>
                <a:cs typeface="Times New Roman" panose="02020603050405020304" pitchFamily="18" charset="0"/>
              </a:rPr>
              <a:t>Ultrasound Program </a:t>
            </a:r>
            <a:r>
              <a:rPr lang="en-CA" sz="2600" dirty="0">
                <a:solidFill>
                  <a:schemeClr val="tx2"/>
                </a:solidFill>
                <a:latin typeface="Times New Roman" panose="02020603050405020304" pitchFamily="18" charset="0"/>
                <a:cs typeface="Times New Roman" panose="02020603050405020304" pitchFamily="18" charset="0"/>
              </a:rPr>
              <a:t>(featured), </a:t>
            </a:r>
            <a:r>
              <a:rPr lang="en-CA" sz="2600" dirty="0">
                <a:latin typeface="Times New Roman" panose="02020603050405020304" pitchFamily="18" charset="0"/>
                <a:cs typeface="Times New Roman" panose="02020603050405020304" pitchFamily="18" charset="0"/>
              </a:rPr>
              <a:t>Special Olympics </a:t>
            </a:r>
            <a:r>
              <a:rPr lang="en-CA" sz="2600" dirty="0">
                <a:solidFill>
                  <a:schemeClr val="tx2"/>
                </a:solidFill>
                <a:latin typeface="Times New Roman" panose="02020603050405020304" pitchFamily="18" charset="0"/>
                <a:cs typeface="Times New Roman" panose="02020603050405020304" pitchFamily="18" charset="0"/>
              </a:rPr>
              <a:t>(featured), </a:t>
            </a:r>
            <a:r>
              <a:rPr lang="en-CA" sz="2600" dirty="0">
                <a:latin typeface="Times New Roman" panose="02020603050405020304" pitchFamily="18" charset="0"/>
                <a:cs typeface="Times New Roman" panose="02020603050405020304" pitchFamily="18" charset="0"/>
              </a:rPr>
              <a:t>Mass for People with Special Needs</a:t>
            </a:r>
            <a:r>
              <a:rPr lang="en-CA" sz="2600" dirty="0">
                <a:solidFill>
                  <a:schemeClr val="tx2"/>
                </a:solidFill>
                <a:latin typeface="Times New Roman" panose="02020603050405020304" pitchFamily="18" charset="0"/>
                <a:cs typeface="Times New Roman" panose="02020603050405020304" pitchFamily="18" charset="0"/>
              </a:rPr>
              <a:t>, </a:t>
            </a:r>
            <a:r>
              <a:rPr lang="en-CA" sz="2600" dirty="0">
                <a:latin typeface="Times New Roman" panose="02020603050405020304" pitchFamily="18" charset="0"/>
                <a:cs typeface="Times New Roman" panose="02020603050405020304" pitchFamily="18" charset="0"/>
              </a:rPr>
              <a:t>Christian Refugee Relief / Holy land and Persecuted Christians</a:t>
            </a:r>
            <a:r>
              <a:rPr lang="en-CA" sz="2600" dirty="0">
                <a:solidFill>
                  <a:schemeClr val="tx2"/>
                </a:solidFill>
                <a:latin typeface="Times New Roman" panose="02020603050405020304" pitchFamily="18" charset="0"/>
                <a:cs typeface="Times New Roman" panose="02020603050405020304" pitchFamily="18" charset="0"/>
              </a:rPr>
              <a:t>, </a:t>
            </a:r>
            <a:r>
              <a:rPr lang="en-CA" sz="2600" dirty="0">
                <a:latin typeface="Times New Roman" panose="02020603050405020304" pitchFamily="18" charset="0"/>
                <a:cs typeface="Times New Roman" panose="02020603050405020304" pitchFamily="18" charset="0"/>
              </a:rPr>
              <a:t>Silver Rose Program</a:t>
            </a:r>
            <a:r>
              <a:rPr lang="en-CA" sz="2600" dirty="0">
                <a:solidFill>
                  <a:schemeClr val="tx2"/>
                </a:solidFill>
                <a:latin typeface="Times New Roman" panose="02020603050405020304" pitchFamily="18" charset="0"/>
                <a:cs typeface="Times New Roman" panose="02020603050405020304" pitchFamily="18" charset="0"/>
              </a:rPr>
              <a:t>, </a:t>
            </a:r>
            <a:r>
              <a:rPr lang="en-CA" sz="2600" dirty="0">
                <a:latin typeface="Times New Roman" panose="02020603050405020304" pitchFamily="18" charset="0"/>
                <a:cs typeface="Times New Roman" panose="02020603050405020304" pitchFamily="18" charset="0"/>
              </a:rPr>
              <a:t>Pregnancy Center Support</a:t>
            </a:r>
            <a:r>
              <a:rPr lang="en-CA" sz="2600" dirty="0">
                <a:solidFill>
                  <a:schemeClr val="tx2"/>
                </a:solidFill>
                <a:latin typeface="Times New Roman" panose="02020603050405020304" pitchFamily="18" charset="0"/>
                <a:cs typeface="Times New Roman" panose="02020603050405020304" pitchFamily="18" charset="0"/>
              </a:rPr>
              <a:t>, </a:t>
            </a:r>
            <a:r>
              <a:rPr lang="en-CA" sz="2600" dirty="0">
                <a:latin typeface="Times New Roman" panose="02020603050405020304" pitchFamily="18" charset="0"/>
                <a:cs typeface="Times New Roman" panose="02020603050405020304" pitchFamily="18" charset="0"/>
              </a:rPr>
              <a:t>Roses for Life</a:t>
            </a:r>
            <a:r>
              <a:rPr lang="en-CA" sz="2600" dirty="0">
                <a:solidFill>
                  <a:schemeClr val="tx2"/>
                </a:solidFill>
                <a:latin typeface="Times New Roman" panose="02020603050405020304" pitchFamily="18" charset="0"/>
                <a:cs typeface="Times New Roman" panose="02020603050405020304" pitchFamily="18" charset="0"/>
              </a:rPr>
              <a:t>, </a:t>
            </a:r>
            <a:r>
              <a:rPr lang="en-CA" sz="2600" dirty="0">
                <a:latin typeface="Times New Roman" panose="02020603050405020304" pitchFamily="18" charset="0"/>
                <a:cs typeface="Times New Roman" panose="02020603050405020304" pitchFamily="18" charset="0"/>
              </a:rPr>
              <a:t>Life Matters </a:t>
            </a:r>
            <a:r>
              <a:rPr lang="en-CA" sz="2600">
                <a:latin typeface="Times New Roman" panose="02020603050405020304" pitchFamily="18" charset="0"/>
                <a:cs typeface="Times New Roman" panose="02020603050405020304" pitchFamily="18" charset="0"/>
              </a:rPr>
              <a:t>Newsletter</a:t>
            </a:r>
            <a:r>
              <a:rPr lang="en-CA" sz="2600">
                <a:solidFill>
                  <a:schemeClr val="tx2"/>
                </a:solidFill>
                <a:latin typeface="Times New Roman" panose="02020603050405020304" pitchFamily="18" charset="0"/>
                <a:cs typeface="Times New Roman" panose="02020603050405020304" pitchFamily="18" charset="0"/>
              </a:rPr>
              <a:t>, </a:t>
            </a:r>
            <a:r>
              <a:rPr lang="en-CA" sz="2600">
                <a:latin typeface="Times New Roman" panose="02020603050405020304" pitchFamily="18" charset="0"/>
                <a:cs typeface="Times New Roman" panose="02020603050405020304" pitchFamily="18" charset="0"/>
              </a:rPr>
              <a:t>Pro-Life </a:t>
            </a:r>
            <a:r>
              <a:rPr lang="en-CA" sz="2600" dirty="0">
                <a:latin typeface="Times New Roman" panose="02020603050405020304" pitchFamily="18" charset="0"/>
                <a:cs typeface="Times New Roman" panose="02020603050405020304" pitchFamily="18" charset="0"/>
              </a:rPr>
              <a:t>Sunday</a:t>
            </a:r>
            <a:r>
              <a:rPr lang="en-CA" sz="2600" b="1" dirty="0">
                <a:solidFill>
                  <a:schemeClr val="tx2"/>
                </a:solidFill>
                <a:latin typeface="Times New Roman" panose="02020603050405020304" pitchFamily="18" charset="0"/>
                <a:cs typeface="Times New Roman" panose="02020603050405020304" pitchFamily="18" charset="0"/>
              </a:rPr>
              <a:t>.</a:t>
            </a:r>
          </a:p>
          <a:p>
            <a:r>
              <a:rPr lang="en-CA" sz="2600" b="1" dirty="0">
                <a:solidFill>
                  <a:schemeClr val="tx2"/>
                </a:solidFill>
                <a:latin typeface="Times New Roman" panose="02020603050405020304" pitchFamily="18" charset="0"/>
                <a:cs typeface="Times New Roman" panose="02020603050405020304" pitchFamily="18" charset="0"/>
              </a:rPr>
              <a:t>Ontario featured programs: </a:t>
            </a:r>
            <a:r>
              <a:rPr lang="en-CA" sz="2600" b="1" u="sng" dirty="0">
                <a:latin typeface="Times New Roman" panose="02020603050405020304" pitchFamily="18" charset="0"/>
                <a:cs typeface="Times New Roman" panose="02020603050405020304" pitchFamily="18" charset="0"/>
              </a:rPr>
              <a:t>Seniors and Widows</a:t>
            </a:r>
            <a:r>
              <a:rPr lang="en-CA" sz="2600" b="1" dirty="0">
                <a:solidFill>
                  <a:schemeClr val="tx2"/>
                </a:solidFill>
                <a:latin typeface="Times New Roman" panose="02020603050405020304" pitchFamily="18" charset="0"/>
                <a:cs typeface="Times New Roman" panose="02020603050405020304" pitchFamily="18" charset="0"/>
              </a:rPr>
              <a:t>.</a:t>
            </a:r>
            <a:endParaRPr lang="en-CA" sz="2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5184" y="5373216"/>
            <a:ext cx="1500580" cy="1484785"/>
          </a:xfrm>
          <a:prstGeom prst="rect">
            <a:avLst/>
          </a:prstGeom>
        </p:spPr>
      </p:pic>
    </p:spTree>
    <p:extLst>
      <p:ext uri="{BB962C8B-B14F-4D97-AF65-F5344CB8AC3E}">
        <p14:creationId xmlns:p14="http://schemas.microsoft.com/office/powerpoint/2010/main" val="584563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State Priority – Widows program</a:t>
            </a:r>
          </a:p>
        </p:txBody>
      </p:sp>
      <p:sp>
        <p:nvSpPr>
          <p:cNvPr id="3" name="Content Placeholder 2"/>
          <p:cNvSpPr>
            <a:spLocks noGrp="1"/>
          </p:cNvSpPr>
          <p:nvPr>
            <p:ph idx="1"/>
          </p:nvPr>
        </p:nvSpPr>
        <p:spPr>
          <a:xfrm>
            <a:off x="457200" y="1600200"/>
            <a:ext cx="8147248" cy="4876800"/>
          </a:xfrm>
        </p:spPr>
        <p:txBody>
          <a:bodyPr/>
          <a:lstStyle/>
          <a:p>
            <a:r>
              <a:rPr lang="en-CA" dirty="0">
                <a:latin typeface="Times New Roman" panose="02020603050405020304" pitchFamily="18" charset="0"/>
                <a:cs typeface="Times New Roman" panose="02020603050405020304" pitchFamily="18" charset="0"/>
              </a:rPr>
              <a:t>Mario Duguay (Chairman) </a:t>
            </a:r>
            <a:r>
              <a:rPr lang="en-CA" dirty="0">
                <a:latin typeface="Times New Roman" panose="02020603050405020304" pitchFamily="18" charset="0"/>
                <a:cs typeface="Times New Roman" panose="02020603050405020304" pitchFamily="18" charset="0"/>
                <a:hlinkClick r:id="rId2"/>
              </a:rPr>
              <a:t>marioduguay.kofc@gmail.com</a:t>
            </a:r>
            <a:endParaRPr lang="en-CA" dirty="0">
              <a:latin typeface="Times New Roman" panose="02020603050405020304" pitchFamily="18" charset="0"/>
              <a:cs typeface="Times New Roman" panose="02020603050405020304" pitchFamily="18" charset="0"/>
            </a:endParaRPr>
          </a:p>
          <a:p>
            <a:r>
              <a:rPr lang="en-CA" dirty="0">
                <a:solidFill>
                  <a:srgbClr val="00B050"/>
                </a:solidFill>
                <a:latin typeface="Times New Roman" panose="02020603050405020304" pitchFamily="18" charset="0"/>
                <a:cs typeface="Times New Roman" panose="02020603050405020304" pitchFamily="18" charset="0"/>
              </a:rPr>
              <a:t>The new Widows Poinsettia program </a:t>
            </a:r>
            <a:r>
              <a:rPr lang="en-CA" dirty="0">
                <a:latin typeface="Times New Roman" panose="02020603050405020304" pitchFamily="18" charset="0"/>
                <a:cs typeface="Times New Roman" panose="02020603050405020304" pitchFamily="18" charset="0"/>
              </a:rPr>
              <a:t>is designed to show the family of our deceased members that we have not forgotten their contribution to the Knights.</a:t>
            </a:r>
          </a:p>
          <a:p>
            <a:r>
              <a:rPr lang="en-CA" dirty="0">
                <a:latin typeface="Times New Roman" panose="02020603050405020304" pitchFamily="18" charset="0"/>
                <a:cs typeface="Times New Roman" panose="02020603050405020304" pitchFamily="18" charset="0"/>
              </a:rPr>
              <a:t>By delivering a </a:t>
            </a:r>
            <a:r>
              <a:rPr lang="en-CA" dirty="0">
                <a:solidFill>
                  <a:srgbClr val="00B050"/>
                </a:solidFill>
                <a:latin typeface="Times New Roman" panose="02020603050405020304" pitchFamily="18" charset="0"/>
                <a:cs typeface="Times New Roman" panose="02020603050405020304" pitchFamily="18" charset="0"/>
              </a:rPr>
              <a:t>Poinsettia with a Christmas card </a:t>
            </a:r>
            <a:r>
              <a:rPr lang="en-CA" dirty="0">
                <a:latin typeface="Times New Roman" panose="02020603050405020304" pitchFamily="18" charset="0"/>
                <a:cs typeface="Times New Roman" panose="02020603050405020304" pitchFamily="18" charset="0"/>
              </a:rPr>
              <a:t>to all of our Widows, it will show our Widows and their family that we still care and that we are keeping them in our hearts and prayers.</a:t>
            </a:r>
          </a:p>
          <a:p>
            <a:r>
              <a:rPr lang="en-CA" dirty="0">
                <a:latin typeface="Times New Roman" panose="02020603050405020304" pitchFamily="18" charset="0"/>
                <a:cs typeface="Times New Roman" panose="02020603050405020304" pitchFamily="18" charset="0"/>
              </a:rPr>
              <a:t>It is an easy program to implement and a great way to make a difference in other people’s lives</a:t>
            </a:r>
            <a:r>
              <a:rPr lang="en-CA" dirty="0"/>
              <a:t>.</a:t>
            </a:r>
          </a:p>
          <a:p>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368886"/>
            <a:ext cx="1447800" cy="143256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5161" y="4869161"/>
            <a:ext cx="1988840" cy="1988840"/>
          </a:xfrm>
          <a:prstGeom prst="rect">
            <a:avLst/>
          </a:prstGeom>
        </p:spPr>
      </p:pic>
    </p:spTree>
    <p:extLst>
      <p:ext uri="{BB962C8B-B14F-4D97-AF65-F5344CB8AC3E}">
        <p14:creationId xmlns:p14="http://schemas.microsoft.com/office/powerpoint/2010/main" val="2057527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State Priority - Seniors program</a:t>
            </a:r>
          </a:p>
        </p:txBody>
      </p:sp>
      <p:sp>
        <p:nvSpPr>
          <p:cNvPr id="3" name="Content Placeholder 2"/>
          <p:cNvSpPr>
            <a:spLocks noGrp="1"/>
          </p:cNvSpPr>
          <p:nvPr>
            <p:ph idx="1"/>
          </p:nvPr>
        </p:nvSpPr>
        <p:spPr/>
        <p:txBody>
          <a:bodyPr>
            <a:normAutofit/>
          </a:bodyPr>
          <a:lstStyle/>
          <a:p>
            <a:r>
              <a:rPr lang="en-CA" dirty="0">
                <a:latin typeface="Times New Roman" panose="02020603050405020304" pitchFamily="18" charset="0"/>
                <a:cs typeface="Times New Roman" panose="02020603050405020304" pitchFamily="18" charset="0"/>
              </a:rPr>
              <a:t>Alex Schadenberg (Chairman) 519-851-1434 </a:t>
            </a:r>
            <a:r>
              <a:rPr lang="en-CA" dirty="0">
                <a:latin typeface="Times New Roman" panose="02020603050405020304" pitchFamily="18" charset="0"/>
                <a:cs typeface="Times New Roman" panose="02020603050405020304" pitchFamily="18" charset="0"/>
                <a:hlinkClick r:id="rId2"/>
              </a:rPr>
              <a:t>alexschadenberg@on.aibn.com</a:t>
            </a:r>
            <a:endParaRPr lang="en-CA" dirty="0">
              <a:latin typeface="Times New Roman" panose="02020603050405020304" pitchFamily="18" charset="0"/>
              <a:cs typeface="Times New Roman" panose="02020603050405020304" pitchFamily="18" charset="0"/>
            </a:endParaRPr>
          </a:p>
          <a:p>
            <a:r>
              <a:rPr lang="en-CA" dirty="0">
                <a:latin typeface="Times New Roman" panose="02020603050405020304" pitchFamily="18" charset="0"/>
                <a:cs typeface="Times New Roman" panose="02020603050405020304" pitchFamily="18" charset="0"/>
              </a:rPr>
              <a:t>State Deputy David Peters wants councils to become committed to visiting and being with our seniors and widows.</a:t>
            </a:r>
          </a:p>
          <a:p>
            <a:r>
              <a:rPr lang="en-CA" dirty="0">
                <a:latin typeface="Times New Roman" panose="02020603050405020304" pitchFamily="18" charset="0"/>
                <a:cs typeface="Times New Roman" panose="02020603050405020304" pitchFamily="18" charset="0"/>
              </a:rPr>
              <a:t>I will be offering the Compassionate Community Care visiting program for Knights of Columbus members and their wives.</a:t>
            </a:r>
          </a:p>
          <a:p>
            <a:r>
              <a:rPr lang="en-CA" dirty="0">
                <a:latin typeface="Times New Roman" panose="02020603050405020304" pitchFamily="18" charset="0"/>
                <a:cs typeface="Times New Roman" panose="02020603050405020304" pitchFamily="18" charset="0"/>
              </a:rPr>
              <a:t>We will offer training sessions for members and their wives through the Diocesan Associations and Districts.</a:t>
            </a:r>
          </a:p>
          <a:p>
            <a:r>
              <a:rPr lang="en-CA" dirty="0">
                <a:latin typeface="Times New Roman" panose="02020603050405020304" pitchFamily="18" charset="0"/>
                <a:cs typeface="Times New Roman" panose="02020603050405020304" pitchFamily="18" charset="0"/>
              </a:rPr>
              <a:t>Considering the age of our membership and the importance of caring for our own, it is essential that Catholics once again become committed to caring for our people.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8811" y="332656"/>
            <a:ext cx="1447800" cy="1432560"/>
          </a:xfrm>
          <a:prstGeom prst="rect">
            <a:avLst/>
          </a:prstGeom>
        </p:spPr>
      </p:pic>
    </p:spTree>
    <p:extLst>
      <p:ext uri="{BB962C8B-B14F-4D97-AF65-F5344CB8AC3E}">
        <p14:creationId xmlns:p14="http://schemas.microsoft.com/office/powerpoint/2010/main" val="234602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Novena for Life (required)</a:t>
            </a:r>
          </a:p>
        </p:txBody>
      </p:sp>
      <p:sp>
        <p:nvSpPr>
          <p:cNvPr id="3" name="Content Placeholder 2"/>
          <p:cNvSpPr>
            <a:spLocks noGrp="1"/>
          </p:cNvSpPr>
          <p:nvPr>
            <p:ph idx="1"/>
          </p:nvPr>
        </p:nvSpPr>
        <p:spPr/>
        <p:txBody>
          <a:bodyPr>
            <a:normAutofit/>
          </a:bodyPr>
          <a:lstStyle/>
          <a:p>
            <a:r>
              <a:rPr lang="en-CA" sz="2600" b="1" dirty="0">
                <a:solidFill>
                  <a:schemeClr val="tx2"/>
                </a:solidFill>
                <a:latin typeface="Times New Roman" panose="02020603050405020304" pitchFamily="18" charset="0"/>
                <a:cs typeface="Times New Roman" panose="02020603050405020304" pitchFamily="18" charset="0"/>
              </a:rPr>
              <a:t>Brother Alex Schadenberg (Chairman) alexschadenberg@on.aibn.com</a:t>
            </a:r>
          </a:p>
          <a:p>
            <a:r>
              <a:rPr lang="en-CA" sz="2600" dirty="0">
                <a:latin typeface="Times New Roman" panose="02020603050405020304" pitchFamily="18" charset="0"/>
                <a:cs typeface="Times New Roman" panose="02020603050405020304" pitchFamily="18" charset="0"/>
              </a:rPr>
              <a:t>Prayer is our most powerful action for cultural change. We should be intentionally praying for respect for human life.</a:t>
            </a:r>
          </a:p>
          <a:p>
            <a:r>
              <a:rPr lang="en-CA" sz="2600" dirty="0">
                <a:latin typeface="Times New Roman" panose="02020603050405020304" pitchFamily="18" charset="0"/>
                <a:cs typeface="Times New Roman" panose="02020603050405020304" pitchFamily="18" charset="0"/>
              </a:rPr>
              <a:t>The Novena for Life can be done at any time, but we have scheduled the Novena for Life from </a:t>
            </a:r>
            <a:r>
              <a:rPr lang="en-CA" sz="2600" dirty="0">
                <a:solidFill>
                  <a:schemeClr val="tx2"/>
                </a:solidFill>
                <a:latin typeface="Times New Roman" panose="02020603050405020304" pitchFamily="18" charset="0"/>
                <a:cs typeface="Times New Roman" panose="02020603050405020304" pitchFamily="18" charset="0"/>
              </a:rPr>
              <a:t>Dec 4 – Dec 12, 2018.</a:t>
            </a:r>
            <a:r>
              <a:rPr lang="en-CA" sz="2600" dirty="0">
                <a:latin typeface="Times New Roman" panose="02020603050405020304" pitchFamily="18" charset="0"/>
                <a:cs typeface="Times New Roman" panose="02020603050405020304" pitchFamily="18" charset="0"/>
              </a:rPr>
              <a:t> to be completed on the feast of  Our Lady of Guadalupe.</a:t>
            </a:r>
          </a:p>
          <a:p>
            <a:r>
              <a:rPr lang="en-CA" sz="2600" dirty="0">
                <a:latin typeface="Times New Roman" panose="02020603050405020304" pitchFamily="18" charset="0"/>
                <a:cs typeface="Times New Roman" panose="02020603050405020304" pitchFamily="18" charset="0"/>
              </a:rPr>
              <a:t>The Novena for Life can also be done </a:t>
            </a:r>
            <a:r>
              <a:rPr lang="en-CA" sz="2600" dirty="0">
                <a:solidFill>
                  <a:srgbClr val="FF0000"/>
                </a:solidFill>
                <a:latin typeface="Times New Roman" panose="02020603050405020304" pitchFamily="18" charset="0"/>
                <a:cs typeface="Times New Roman" panose="02020603050405020304" pitchFamily="18" charset="0"/>
              </a:rPr>
              <a:t>May 6 – 14, 2019 </a:t>
            </a:r>
            <a:r>
              <a:rPr lang="en-CA" sz="2600" dirty="0">
                <a:latin typeface="Times New Roman" panose="02020603050405020304" pitchFamily="18" charset="0"/>
                <a:cs typeface="Times New Roman" panose="02020603050405020304" pitchFamily="18" charset="0"/>
              </a:rPr>
              <a:t>to be completed on the day of the National March for Life.</a:t>
            </a:r>
          </a:p>
          <a:p>
            <a:endParaRPr lang="en-CA" sz="2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4521" y="379198"/>
            <a:ext cx="1447800" cy="1432560"/>
          </a:xfrm>
          <a:prstGeom prst="rect">
            <a:avLst/>
          </a:prstGeom>
        </p:spPr>
      </p:pic>
    </p:spTree>
    <p:extLst>
      <p:ext uri="{BB962C8B-B14F-4D97-AF65-F5344CB8AC3E}">
        <p14:creationId xmlns:p14="http://schemas.microsoft.com/office/powerpoint/2010/main" val="4144030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March for Life (featured).</a:t>
            </a:r>
          </a:p>
        </p:txBody>
      </p:sp>
      <p:sp>
        <p:nvSpPr>
          <p:cNvPr id="3" name="Content Placeholder 2"/>
          <p:cNvSpPr>
            <a:spLocks noGrp="1"/>
          </p:cNvSpPr>
          <p:nvPr>
            <p:ph idx="1"/>
          </p:nvPr>
        </p:nvSpPr>
        <p:spPr>
          <a:xfrm>
            <a:off x="457200" y="1600200"/>
            <a:ext cx="8363272" cy="4876800"/>
          </a:xfrm>
        </p:spPr>
        <p:txBody>
          <a:bodyPr>
            <a:normAutofit/>
          </a:bodyPr>
          <a:lstStyle/>
          <a:p>
            <a:r>
              <a:rPr lang="en-CA" sz="2600" dirty="0">
                <a:latin typeface="Times New Roman" panose="02020603050405020304" pitchFamily="18" charset="0"/>
                <a:cs typeface="Times New Roman" panose="02020603050405020304" pitchFamily="18" charset="0"/>
              </a:rPr>
              <a:t>The March for Life and Rose Dinner will be on Thursday May 14, 2020. We need Councils/Districts to sponsor buses to the Ottawa March for Life and/or the Youth Conference.</a:t>
            </a:r>
          </a:p>
          <a:p>
            <a:r>
              <a:rPr lang="en-CA" sz="2600" dirty="0">
                <a:latin typeface="Times New Roman" panose="02020603050405020304" pitchFamily="18" charset="0"/>
                <a:cs typeface="Times New Roman" panose="02020603050405020304" pitchFamily="18" charset="0"/>
              </a:rPr>
              <a:t>We will need 40 March for Life Marshalls, sign and ball cap distributors and ushers at the masses.</a:t>
            </a:r>
          </a:p>
          <a:p>
            <a:r>
              <a:rPr lang="en-CA" sz="2600" dirty="0">
                <a:latin typeface="Times New Roman" panose="02020603050405020304" pitchFamily="18" charset="0"/>
                <a:cs typeface="Times New Roman" panose="02020603050405020304" pitchFamily="18" charset="0"/>
              </a:rPr>
              <a:t>The March for Life Youth Conference is Friday May 15. In 2019 almost 600 young people attended the Youth Conference. Donations to Niagara Region Right to Life  defray the cost of the March for Life Youth Conference.</a:t>
            </a:r>
          </a:p>
          <a:p>
            <a:r>
              <a:rPr lang="en-CA" sz="2600" dirty="0">
                <a:solidFill>
                  <a:srgbClr val="FF0000"/>
                </a:solidFill>
                <a:latin typeface="Times New Roman" panose="02020603050405020304" pitchFamily="18" charset="0"/>
                <a:cs typeface="Times New Roman" panose="02020603050405020304" pitchFamily="18" charset="0"/>
              </a:rPr>
              <a:t>Brother Kevin Smith (Chairman) smoyd@sympatico.ca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404664"/>
            <a:ext cx="1331640" cy="1317623"/>
          </a:xfrm>
          <a:prstGeom prst="rect">
            <a:avLst/>
          </a:prstGeom>
        </p:spPr>
      </p:pic>
    </p:spTree>
    <p:extLst>
      <p:ext uri="{BB962C8B-B14F-4D97-AF65-F5344CB8AC3E}">
        <p14:creationId xmlns:p14="http://schemas.microsoft.com/office/powerpoint/2010/main" val="4213548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33400"/>
            <a:ext cx="8219256" cy="990600"/>
          </a:xfrm>
        </p:spPr>
        <p:txBody>
          <a:bodyPr>
            <a:normAutofit/>
          </a:bodyPr>
          <a:lstStyle/>
          <a:p>
            <a:r>
              <a:rPr lang="en-CA" dirty="0">
                <a:solidFill>
                  <a:srgbClr val="FF0000"/>
                </a:solidFill>
              </a:rPr>
              <a:t>Ultrasound program (featured)</a:t>
            </a:r>
          </a:p>
        </p:txBody>
      </p:sp>
      <p:sp>
        <p:nvSpPr>
          <p:cNvPr id="3" name="Content Placeholder 2"/>
          <p:cNvSpPr>
            <a:spLocks noGrp="1"/>
          </p:cNvSpPr>
          <p:nvPr>
            <p:ph idx="1"/>
          </p:nvPr>
        </p:nvSpPr>
        <p:spPr/>
        <p:txBody>
          <a:bodyPr/>
          <a:lstStyle/>
          <a:p>
            <a:r>
              <a:rPr lang="en-CA" b="1" dirty="0">
                <a:solidFill>
                  <a:srgbClr val="FF0000"/>
                </a:solidFill>
                <a:latin typeface="Times New Roman" panose="02020603050405020304" pitchFamily="18" charset="0"/>
                <a:cs typeface="Times New Roman" panose="02020603050405020304" pitchFamily="18" charset="0"/>
              </a:rPr>
              <a:t>Alex Schadenberg (Chairman) 519-851=1434 (cell)</a:t>
            </a:r>
          </a:p>
          <a:p>
            <a:r>
              <a:rPr lang="en-CA" dirty="0">
                <a:latin typeface="Times New Roman" panose="02020603050405020304" pitchFamily="18" charset="0"/>
                <a:cs typeface="Times New Roman" panose="02020603050405020304" pitchFamily="18" charset="0"/>
              </a:rPr>
              <a:t>The difficulty with the Ultrasound Program is working with the Ontario regulations. To place an Ultrasound machine in Ontario, requires: 1. A pro-life physician who works with crisis pregnancy centers, 2. Who works within an approved medical clinic that has an Ultrasound tech on staff. </a:t>
            </a:r>
          </a:p>
          <a:p>
            <a:r>
              <a:rPr lang="en-CA" dirty="0">
                <a:latin typeface="Times New Roman" panose="02020603050405020304" pitchFamily="18" charset="0"/>
                <a:cs typeface="Times New Roman" panose="02020603050405020304" pitchFamily="18" charset="0"/>
              </a:rPr>
              <a:t>The program requires a council/councils to cover half the price of the Ultrasound machine with Supreme paying the other half. The application must be approved by: 1. Supreme, 2. State and 3. the local Bishop. We hope to place at least one more Ultrasound machines in the 2019/20 fraternal year.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7154" y="404663"/>
            <a:ext cx="1382708" cy="1368153"/>
          </a:xfrm>
          <a:prstGeom prst="rect">
            <a:avLst/>
          </a:prstGeom>
        </p:spPr>
      </p:pic>
    </p:spTree>
    <p:extLst>
      <p:ext uri="{BB962C8B-B14F-4D97-AF65-F5344CB8AC3E}">
        <p14:creationId xmlns:p14="http://schemas.microsoft.com/office/powerpoint/2010/main" val="1237728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Special Olympics (featured)</a:t>
            </a:r>
          </a:p>
        </p:txBody>
      </p:sp>
      <p:sp>
        <p:nvSpPr>
          <p:cNvPr id="3" name="Content Placeholder 2"/>
          <p:cNvSpPr>
            <a:spLocks noGrp="1"/>
          </p:cNvSpPr>
          <p:nvPr>
            <p:ph idx="1"/>
          </p:nvPr>
        </p:nvSpPr>
        <p:spPr>
          <a:xfrm>
            <a:off x="457200" y="1700808"/>
            <a:ext cx="8229600" cy="4776192"/>
          </a:xfrm>
        </p:spPr>
        <p:txBody>
          <a:bodyPr>
            <a:normAutofit/>
          </a:bodyPr>
          <a:lstStyle/>
          <a:p>
            <a:r>
              <a:rPr lang="en-CA" sz="2600" dirty="0">
                <a:latin typeface="Times New Roman" panose="02020603050405020304" pitchFamily="18" charset="0"/>
                <a:cs typeface="Times New Roman" panose="02020603050405020304" pitchFamily="18" charset="0"/>
              </a:rPr>
              <a:t>Joe Mathews (Chairman) </a:t>
            </a:r>
            <a:r>
              <a:rPr lang="en-CA" sz="2600" dirty="0">
                <a:latin typeface="Times New Roman" panose="02020603050405020304" pitchFamily="18" charset="0"/>
                <a:cs typeface="Times New Roman" panose="02020603050405020304" pitchFamily="18" charset="0"/>
                <a:hlinkClick r:id="rId2"/>
              </a:rPr>
              <a:t>joemathewskofc@gmail.com</a:t>
            </a:r>
            <a:endParaRPr lang="en-CA" sz="2600" dirty="0">
              <a:latin typeface="Times New Roman" panose="02020603050405020304" pitchFamily="18" charset="0"/>
              <a:cs typeface="Times New Roman" panose="02020603050405020304" pitchFamily="18" charset="0"/>
            </a:endParaRPr>
          </a:p>
          <a:p>
            <a:r>
              <a:rPr lang="en-CA" sz="2600" dirty="0">
                <a:latin typeface="Times New Roman" panose="02020603050405020304" pitchFamily="18" charset="0"/>
                <a:cs typeface="Times New Roman" panose="02020603050405020304" pitchFamily="18" charset="0"/>
              </a:rPr>
              <a:t>Brother Joe is committed to the Special Olympics program and your councils should share his zeal.</a:t>
            </a:r>
          </a:p>
          <a:p>
            <a:r>
              <a:rPr lang="en-CA" sz="2600" dirty="0">
                <a:latin typeface="Times New Roman" panose="02020603050405020304" pitchFamily="18" charset="0"/>
                <a:cs typeface="Times New Roman" panose="02020603050405020304" pitchFamily="18" charset="0"/>
              </a:rPr>
              <a:t>Brother Joe gave you a presentation. This is a reminder:</a:t>
            </a:r>
          </a:p>
          <a:p>
            <a:r>
              <a:rPr lang="en-CA" sz="2600" dirty="0">
                <a:latin typeface="Times New Roman" panose="02020603050405020304" pitchFamily="18" charset="0"/>
                <a:cs typeface="Times New Roman" panose="02020603050405020304" pitchFamily="18" charset="0"/>
              </a:rPr>
              <a:t>Special Olympics National Winter Games</a:t>
            </a:r>
          </a:p>
          <a:p>
            <a:r>
              <a:rPr lang="en-CA" sz="2600" dirty="0">
                <a:latin typeface="Times New Roman" panose="02020603050405020304" pitchFamily="18" charset="0"/>
                <a:cs typeface="Times New Roman" panose="02020603050405020304" pitchFamily="18" charset="0"/>
              </a:rPr>
              <a:t>Thunder Bay – Feb. 25th to Feb. 29th</a:t>
            </a:r>
          </a:p>
          <a:p>
            <a:r>
              <a:rPr lang="en-CA" sz="2600" dirty="0">
                <a:latin typeface="Times New Roman" panose="02020603050405020304" pitchFamily="18" charset="0"/>
                <a:cs typeface="Times New Roman" panose="02020603050405020304" pitchFamily="18" charset="0"/>
              </a:rPr>
              <a:t>Special Olympics Spring Games </a:t>
            </a:r>
          </a:p>
          <a:p>
            <a:r>
              <a:rPr lang="en-CA" sz="2600" dirty="0">
                <a:latin typeface="Times New Roman" panose="02020603050405020304" pitchFamily="18" charset="0"/>
                <a:cs typeface="Times New Roman" panose="02020603050405020304" pitchFamily="18" charset="0"/>
              </a:rPr>
              <a:t>Waterloo Region – May 28th to May 31st</a:t>
            </a:r>
          </a:p>
          <a:p>
            <a:r>
              <a:rPr lang="en-CA" sz="2600" dirty="0">
                <a:latin typeface="Times New Roman" panose="02020603050405020304" pitchFamily="18" charset="0"/>
                <a:cs typeface="Times New Roman" panose="02020603050405020304" pitchFamily="18" charset="0"/>
              </a:rPr>
              <a:t>Invitational Youth Games </a:t>
            </a:r>
          </a:p>
          <a:p>
            <a:r>
              <a:rPr lang="en-CA" sz="2600" dirty="0">
                <a:latin typeface="Times New Roman" panose="02020603050405020304" pitchFamily="18" charset="0"/>
                <a:cs typeface="Times New Roman" panose="02020603050405020304" pitchFamily="18" charset="0"/>
              </a:rPr>
              <a:t>June 2020 - Kingston</a:t>
            </a:r>
          </a:p>
          <a:p>
            <a:endParaRPr lang="en-CA" sz="2600" dirty="0">
              <a:latin typeface="Times New Roman" panose="02020603050405020304" pitchFamily="18" charset="0"/>
              <a:cs typeface="Times New Roman" panose="02020603050405020304" pitchFamily="18" charset="0"/>
            </a:endParaRPr>
          </a:p>
          <a:p>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404664"/>
            <a:ext cx="1447800" cy="1432560"/>
          </a:xfrm>
          <a:prstGeom prst="rect">
            <a:avLst/>
          </a:prstGeom>
        </p:spPr>
      </p:pic>
    </p:spTree>
    <p:extLst>
      <p:ext uri="{BB962C8B-B14F-4D97-AF65-F5344CB8AC3E}">
        <p14:creationId xmlns:p14="http://schemas.microsoft.com/office/powerpoint/2010/main" val="422895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solidFill>
                  <a:srgbClr val="FF0000"/>
                </a:solidFill>
              </a:rPr>
              <a:t>Mass for People with Special Needs</a:t>
            </a:r>
          </a:p>
        </p:txBody>
      </p:sp>
      <p:sp>
        <p:nvSpPr>
          <p:cNvPr id="3" name="Content Placeholder 2"/>
          <p:cNvSpPr>
            <a:spLocks noGrp="1"/>
          </p:cNvSpPr>
          <p:nvPr>
            <p:ph idx="1"/>
          </p:nvPr>
        </p:nvSpPr>
        <p:spPr/>
        <p:txBody>
          <a:bodyPr/>
          <a:lstStyle/>
          <a:p>
            <a:r>
              <a:rPr lang="en-CA" dirty="0"/>
              <a:t>Joe Matthews (Chairman) </a:t>
            </a:r>
            <a:r>
              <a:rPr lang="en-CA" dirty="0">
                <a:hlinkClick r:id="rId2"/>
              </a:rPr>
              <a:t>joemathewskofc@gmail.com</a:t>
            </a:r>
            <a:endParaRPr lang="en-CA" dirty="0"/>
          </a:p>
          <a:p>
            <a:r>
              <a:rPr lang="en-CA" dirty="0">
                <a:latin typeface="Times New Roman" panose="02020603050405020304" pitchFamily="18" charset="0"/>
                <a:cs typeface="Times New Roman" panose="02020603050405020304" pitchFamily="18" charset="0"/>
              </a:rPr>
              <a:t>Welcoming individuals or families who might not normally feel comfortable participating in a regularly scheduled Mass. Councils will sponsor a distinct Mass, conducted annually, for people with special needs.</a:t>
            </a:r>
          </a:p>
          <a:p>
            <a:r>
              <a:rPr lang="en-CA" dirty="0">
                <a:latin typeface="Times New Roman" panose="02020603050405020304" pitchFamily="18" charset="0"/>
                <a:cs typeface="Times New Roman" panose="02020603050405020304" pitchFamily="18" charset="0"/>
              </a:rPr>
              <a:t>Celebrating a Mass for People with Special Needs can be the first of many steps toward integrating them into regular weekly or even daily Mass – and more deeply into all of the sacraments and other aspects of parish life.</a:t>
            </a:r>
          </a:p>
          <a:p>
            <a:r>
              <a:rPr lang="en-CA" dirty="0">
                <a:latin typeface="Times New Roman" panose="02020603050405020304" pitchFamily="18" charset="0"/>
                <a:cs typeface="Times New Roman" panose="02020603050405020304" pitchFamily="18" charset="0"/>
              </a:rPr>
              <a:t>People with special needs often feel uncomfortable in the faith community. We need to be a welcoming presence.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8968" y="5517232"/>
            <a:ext cx="1355031" cy="1340768"/>
          </a:xfrm>
          <a:prstGeom prst="rect">
            <a:avLst/>
          </a:prstGeom>
        </p:spPr>
      </p:pic>
    </p:spTree>
    <p:extLst>
      <p:ext uri="{BB962C8B-B14F-4D97-AF65-F5344CB8AC3E}">
        <p14:creationId xmlns:p14="http://schemas.microsoft.com/office/powerpoint/2010/main" val="22028036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1203</TotalTime>
  <Words>1312</Words>
  <Application>Microsoft Office PowerPoint</Application>
  <PresentationFormat>On-screen Show (4:3)</PresentationFormat>
  <Paragraphs>80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Clarity</vt:lpstr>
      <vt:lpstr>Life PROGRAMS  2019 - 2020</vt:lpstr>
      <vt:lpstr>Life Director – Alex Schadenberg</vt:lpstr>
      <vt:lpstr>State Priority – Widows program</vt:lpstr>
      <vt:lpstr>State Priority - Seniors program</vt:lpstr>
      <vt:lpstr>Novena for Life (required)</vt:lpstr>
      <vt:lpstr>March for Life (featured).</vt:lpstr>
      <vt:lpstr>Ultrasound program (featured)</vt:lpstr>
      <vt:lpstr>Special Olympics (featured)</vt:lpstr>
      <vt:lpstr>Mass for People with Special Needs</vt:lpstr>
      <vt:lpstr>Pregnancy Center Support</vt:lpstr>
      <vt:lpstr>Silver Rose</vt:lpstr>
      <vt:lpstr>Roses for Life</vt:lpstr>
      <vt:lpstr>Pro-Life Sunday, June 21, 2020</vt:lpstr>
      <vt:lpstr>Life Matters Newsletter.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Life 2018 - 2019</dc:title>
  <dc:creator>Alex</dc:creator>
  <cp:lastModifiedBy>Denis La Salle</cp:lastModifiedBy>
  <cp:revision>47</cp:revision>
  <cp:lastPrinted>2018-11-29T22:03:53Z</cp:lastPrinted>
  <dcterms:created xsi:type="dcterms:W3CDTF">2018-06-28T21:25:29Z</dcterms:created>
  <dcterms:modified xsi:type="dcterms:W3CDTF">2019-07-03T16:13:03Z</dcterms:modified>
</cp:coreProperties>
</file>